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1700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9384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4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335745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892175" y="379413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3"/>
            </p:custDataLst>
          </p:nvPr>
        </p:nvSpPr>
        <p:spPr>
          <a:xfrm>
            <a:off x="925513" y="346075"/>
            <a:ext cx="477837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4"/>
            </p:custDataLst>
          </p:nvPr>
        </p:nvSpPr>
        <p:spPr>
          <a:xfrm>
            <a:off x="1430338" y="3460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5"/>
            </p:custDataLst>
          </p:nvPr>
        </p:nvSpPr>
        <p:spPr>
          <a:xfrm>
            <a:off x="925513" y="944563"/>
            <a:ext cx="477837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419225" y="379413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7"/>
            </p:custDataLst>
          </p:nvPr>
        </p:nvSpPr>
        <p:spPr>
          <a:xfrm>
            <a:off x="1430338" y="9683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9"/>
            </p:custDataLst>
          </p:nvPr>
        </p:nvSpPr>
        <p:spPr>
          <a:xfrm>
            <a:off x="1411288" y="842963"/>
            <a:ext cx="539750" cy="1063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2020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3425" y="2992755"/>
            <a:ext cx="7673340" cy="1056640"/>
            <a:chOff x="1155" y="4713"/>
            <a:chExt cx="12084" cy="1664"/>
          </a:xfrm>
        </p:grpSpPr>
        <p:sp>
          <p:nvSpPr>
            <p:cNvPr id="9229" name="MH_Text_1"/>
            <p:cNvSpPr/>
            <p:nvPr/>
          </p:nvSpPr>
          <p:spPr>
            <a:xfrm>
              <a:off x="1158" y="4713"/>
              <a:ext cx="2622" cy="1662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0" name="MH_SubTitle_1">
              <a:hlinkClick r:id="rId11" action="ppaction://hlinksldjump"/>
            </p:cNvPr>
            <p:cNvSpPr/>
            <p:nvPr/>
          </p:nvSpPr>
          <p:spPr>
            <a:xfrm>
              <a:off x="1155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导入新课</a:t>
              </a:r>
            </a:p>
          </p:txBody>
        </p:sp>
        <p:sp>
          <p:nvSpPr>
            <p:cNvPr id="9231" name="MH_Other_1"/>
            <p:cNvSpPr/>
            <p:nvPr/>
          </p:nvSpPr>
          <p:spPr>
            <a:xfrm>
              <a:off x="3403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2" name="MH_Text_2"/>
            <p:cNvSpPr/>
            <p:nvPr/>
          </p:nvSpPr>
          <p:spPr>
            <a:xfrm>
              <a:off x="425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MH_SubTitle_2">
              <a:hlinkClick r:id="rId11" action="ppaction://hlinksldjump"/>
            </p:cNvPr>
            <p:cNvSpPr/>
            <p:nvPr/>
          </p:nvSpPr>
          <p:spPr>
            <a:xfrm>
              <a:off x="4240" y="5140"/>
              <a:ext cx="2622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讲授新课</a:t>
              </a:r>
            </a:p>
          </p:txBody>
        </p:sp>
        <p:sp>
          <p:nvSpPr>
            <p:cNvPr id="9234" name="MH_Other_2"/>
            <p:cNvSpPr/>
            <p:nvPr/>
          </p:nvSpPr>
          <p:spPr>
            <a:xfrm>
              <a:off x="4343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MH_Other_3"/>
            <p:cNvSpPr/>
            <p:nvPr/>
          </p:nvSpPr>
          <p:spPr>
            <a:xfrm>
              <a:off x="6600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MH_Text_3"/>
            <p:cNvSpPr/>
            <p:nvPr/>
          </p:nvSpPr>
          <p:spPr>
            <a:xfrm>
              <a:off x="7540" y="4713"/>
              <a:ext cx="2625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MH_SubTitle_3">
              <a:hlinkClick r:id="rId11" action="ppaction://hlinksldjump"/>
            </p:cNvPr>
            <p:cNvSpPr/>
            <p:nvPr/>
          </p:nvSpPr>
          <p:spPr>
            <a:xfrm>
              <a:off x="7530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课堂小结</a:t>
              </a:r>
            </a:p>
          </p:txBody>
        </p:sp>
        <p:sp>
          <p:nvSpPr>
            <p:cNvPr id="9238" name="MH_Other_4"/>
            <p:cNvSpPr/>
            <p:nvPr/>
          </p:nvSpPr>
          <p:spPr>
            <a:xfrm>
              <a:off x="7540" y="5405"/>
              <a:ext cx="268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MH_Other_5"/>
            <p:cNvSpPr/>
            <p:nvPr/>
          </p:nvSpPr>
          <p:spPr>
            <a:xfrm>
              <a:off x="9748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MH_Text_4"/>
            <p:cNvSpPr/>
            <p:nvPr/>
          </p:nvSpPr>
          <p:spPr>
            <a:xfrm>
              <a:off x="1061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1" name="MH_SubTitle_4">
              <a:hlinkClick r:id="rId11" action="ppaction://hlinksldjump"/>
            </p:cNvPr>
            <p:cNvSpPr/>
            <p:nvPr/>
          </p:nvSpPr>
          <p:spPr>
            <a:xfrm>
              <a:off x="10613" y="5140"/>
              <a:ext cx="2627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随堂训练</a:t>
              </a:r>
            </a:p>
          </p:txBody>
        </p:sp>
        <p:sp>
          <p:nvSpPr>
            <p:cNvPr id="9242" name="MH_Other_6"/>
            <p:cNvSpPr/>
            <p:nvPr/>
          </p:nvSpPr>
          <p:spPr>
            <a:xfrm>
              <a:off x="10690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3" name="组合 3093"/>
            <p:cNvGrpSpPr/>
            <p:nvPr/>
          </p:nvGrpSpPr>
          <p:grpSpPr>
            <a:xfrm>
              <a:off x="3303" y="5335"/>
              <a:ext cx="1402" cy="420"/>
              <a:chOff x="0" y="0"/>
              <a:chExt cx="561" cy="169"/>
            </a:xfrm>
          </p:grpSpPr>
          <p:pic>
            <p:nvPicPr>
              <p:cNvPr id="9244" name="MH_Other_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1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5" name="Text Box 24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6" name="MH_Other_8"/>
            <p:cNvSpPr/>
            <p:nvPr/>
          </p:nvSpPr>
          <p:spPr>
            <a:xfrm>
              <a:off x="3458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7" name="组合 3097"/>
            <p:cNvGrpSpPr/>
            <p:nvPr/>
          </p:nvGrpSpPr>
          <p:grpSpPr>
            <a:xfrm>
              <a:off x="6500" y="5335"/>
              <a:ext cx="1400" cy="420"/>
              <a:chOff x="0" y="0"/>
              <a:chExt cx="560" cy="169"/>
            </a:xfrm>
          </p:grpSpPr>
          <p:pic>
            <p:nvPicPr>
              <p:cNvPr id="9248" name="MH_Other_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9" name="Text Box 28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0" name="MH_Other_10"/>
            <p:cNvSpPr/>
            <p:nvPr/>
          </p:nvSpPr>
          <p:spPr>
            <a:xfrm>
              <a:off x="6655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51" name="MH_Other_1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9648" y="5335"/>
              <a:ext cx="1402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1"/>
            <p:cNvSpPr txBox="1"/>
            <p:nvPr/>
          </p:nvSpPr>
          <p:spPr>
            <a:xfrm>
              <a:off x="9823" y="5495"/>
              <a:ext cx="1055" cy="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3" name="MH_Other_12"/>
            <p:cNvSpPr/>
            <p:nvPr/>
          </p:nvSpPr>
          <p:spPr>
            <a:xfrm>
              <a:off x="9803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21460" y="1662430"/>
            <a:ext cx="6101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18.2 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功率</a:t>
            </a:r>
            <a:endParaRPr lang="zh-CN" altLang="en-US" sz="4800" b="1" dirty="0">
              <a:solidFill>
                <a:srgbClr val="FF0000"/>
              </a:solidFill>
              <a:latin typeface="微软雅黑"/>
              <a:ea typeface="微软雅黑"/>
              <a:cs typeface="微软雅黑" panose="020B0502040204020203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9835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68288"/>
            <a:ext cx="5341938" cy="593725"/>
            <a:chOff x="230" y="242"/>
            <a:chExt cx="8412" cy="93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537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千瓦时的来历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43205" y="892175"/>
            <a:ext cx="878014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 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电功的公式  </a:t>
            </a:r>
            <a:r>
              <a:rPr kumimoji="0" lang="en-US" altLang="zh-CN" sz="20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</a:t>
            </a:r>
            <a:r>
              <a:rPr kumimoji="0" lang="en-US" altLang="zh-CN" sz="20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20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altLang="zh-CN" sz="20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式中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的单位依旧是焦、瓦、秒。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焦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瓦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秒（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1J=1W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AutoNum type="arabicPeriod" startAt="2"/>
              <a:defRPr/>
            </a:pP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如果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的单位分别是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千瓦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，那么它们相乘</a:t>
            </a:r>
            <a:endParaRPr kumimoji="0" lang="en-US" altLang="zh-CN" sz="20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indent="-45720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0"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之后，就得到电功另一个单位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千瓦时（度）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0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indent="-45720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1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千瓦时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千瓦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</a:p>
        </p:txBody>
      </p:sp>
      <p:sp>
        <p:nvSpPr>
          <p:cNvPr id="13" name="Rectangle 23"/>
          <p:cNvSpPr>
            <a:spLocks noChangeArrowheads="1"/>
          </p:cNvSpPr>
          <p:nvPr/>
        </p:nvSpPr>
        <p:spPr bwMode="auto">
          <a:xfrm>
            <a:off x="931863" y="3662363"/>
            <a:ext cx="122555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W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000" b="1" i="1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Pt</a:t>
            </a:r>
            <a:endParaRPr kumimoji="0" lang="en-US" altLang="zh-CN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1562100" y="3662363"/>
            <a:ext cx="223202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=1kW×1h</a:t>
            </a: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2887663" y="3662363"/>
            <a:ext cx="223202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=1kW</a:t>
            </a: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h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3975100" y="3662363"/>
            <a:ext cx="331152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=1000W×3600s</a:t>
            </a: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402388" y="3662363"/>
            <a:ext cx="208597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=3.6×10</a:t>
            </a:r>
            <a:r>
              <a:rPr kumimoji="0" lang="en-US" altLang="zh-CN" sz="20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J</a:t>
            </a:r>
          </a:p>
        </p:txBody>
      </p:sp>
      <p:sp>
        <p:nvSpPr>
          <p:cNvPr id="3" name="矩形 2"/>
          <p:cNvSpPr/>
          <p:nvPr/>
        </p:nvSpPr>
        <p:spPr>
          <a:xfrm>
            <a:off x="2554288" y="4286250"/>
            <a:ext cx="2621915" cy="3987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即：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1kW</a:t>
            </a:r>
            <a:r>
              <a:rPr kumimoji="0" lang="el-GR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·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h=3.6×10</a:t>
            </a:r>
            <a:r>
              <a:rPr kumimoji="0" lang="en-US" altLang="zh-CN" sz="2000" b="1" i="0" u="none" strike="noStrike" kern="1200" cap="none" spc="0" normalizeH="0" baseline="3000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J</a:t>
            </a:r>
          </a:p>
        </p:txBody>
      </p:sp>
      <p:sp>
        <p:nvSpPr>
          <p:cNvPr id="21" name="云形标注 20"/>
          <p:cNvSpPr/>
          <p:nvPr/>
        </p:nvSpPr>
        <p:spPr>
          <a:xfrm>
            <a:off x="5778183" y="419100"/>
            <a:ext cx="3244850" cy="1584325"/>
          </a:xfrm>
          <a:prstGeom prst="cloudCallout">
            <a:avLst>
              <a:gd name="adj1" fmla="val -67061"/>
              <a:gd name="adj2" fmla="val 61028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千瓦和千瓦时是两个不同的物理量的单位，不能混淆</a:t>
            </a:r>
          </a:p>
        </p:txBody>
      </p:sp>
    </p:spTree>
    <p:extLst>
      <p:ext uri="{BB962C8B-B14F-4D97-AF65-F5344CB8AC3E}">
        <p14:creationId xmlns:p14="http://schemas.microsoft.com/office/powerpoint/2010/main" val="3710124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3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/>
          <p:nvPr/>
        </p:nvSpPr>
        <p:spPr>
          <a:xfrm>
            <a:off x="530225" y="927100"/>
            <a:ext cx="7921625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-360045"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.将公式</a:t>
            </a:r>
            <a:r>
              <a:rPr lang="en-US" altLang="zh-CN" sz="2600" b="1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变形后，可得</a:t>
            </a:r>
            <a:r>
              <a:rPr lang="en-US" altLang="zh-CN" sz="2600" b="1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，若</a:t>
            </a:r>
            <a:r>
              <a:rPr lang="en-US" altLang="zh-CN" sz="2600" b="1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的单位为千瓦，时间</a:t>
            </a:r>
            <a:r>
              <a:rPr lang="en-US" altLang="zh-CN" sz="2600" b="1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的单位为小时，则用以上变形式求得的结果单位为“千瓦时”，俗称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。因此，“千瓦时”与焦耳间的关系为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 kW</a:t>
            </a:r>
            <a:r>
              <a:rPr lang="en-US" altLang="zh-CN" sz="26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h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1 000 W×3 600 s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____________J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600" b="1"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48375" y="1076325"/>
            <a:ext cx="7921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endParaRPr lang="zh-CN" altLang="en-US" sz="2600" b="1" i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9923" y="2227263"/>
            <a:ext cx="50323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endParaRPr lang="zh-CN" altLang="en-US" sz="2600" b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7528" y="3409950"/>
            <a:ext cx="1733550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3.6×10</a:t>
            </a:r>
            <a:r>
              <a:rPr lang="en-US" altLang="zh-CN" sz="26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600" b="1" baseline="30000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graphicFrame>
        <p:nvGraphicFramePr>
          <p:cNvPr id="13324" name="对象 1"/>
          <p:cNvGraphicFramePr>
            <a:graphicFrameLocks noChangeAspect="1"/>
          </p:cNvGraphicFramePr>
          <p:nvPr/>
        </p:nvGraphicFramePr>
        <p:xfrm>
          <a:off x="2386013" y="946150"/>
          <a:ext cx="401637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3" imgW="215900" imgH="393065" progId="Equation.DSMT4">
                  <p:embed/>
                </p:oleObj>
              </mc:Choice>
              <mc:Fallback>
                <p:oleObj r:id="rId3" imgW="215900" imgH="3930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6013" y="946150"/>
                        <a:ext cx="401637" cy="731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5420" y="241300"/>
            <a:ext cx="2578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【典例赏析】</a:t>
            </a:r>
            <a:endParaRPr lang="en-US" altLang="zh-CN" sz="2800" b="1"/>
          </a:p>
        </p:txBody>
      </p:sp>
    </p:spTree>
    <p:extLst>
      <p:ext uri="{BB962C8B-B14F-4D97-AF65-F5344CB8AC3E}">
        <p14:creationId xmlns:p14="http://schemas.microsoft.com/office/powerpoint/2010/main" val="1291451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85763" y="522288"/>
            <a:ext cx="8362950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襄阳市将在襄州区伙牌镇建造规模为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台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35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万千瓦热电机组，投入使用后预计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 h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可发电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________kW·h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，等于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____________J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29250" y="1287780"/>
            <a:ext cx="13684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7×10</a:t>
            </a:r>
            <a:r>
              <a:rPr lang="en-US" altLang="zh-CN" sz="26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600" b="1" baseline="300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163" y="1868488"/>
            <a:ext cx="19446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2.52×10</a:t>
            </a:r>
            <a:r>
              <a:rPr lang="en-US" altLang="zh-CN" sz="26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zh-CN" altLang="en-US" sz="2600" b="1" baseline="300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033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684213" y="449263"/>
            <a:ext cx="7424737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.教室里的投影仪与日光灯之间是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________(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填“串联”或“并联”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连接的。教室里日光灯总功率为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0.48 kW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，如果在大课间活动时间能及时关灯，每天大课间活动时间是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0.5 h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，则每天可节约电能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________kW</a:t>
            </a:r>
            <a:r>
              <a:rPr lang="en-US" altLang="zh-CN" sz="26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h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600" b="1"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3275" y="585788"/>
            <a:ext cx="866775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9500" y="2947988"/>
            <a:ext cx="8667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0.24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823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68288"/>
            <a:ext cx="5341938" cy="593725"/>
            <a:chOff x="230" y="242"/>
            <a:chExt cx="8412" cy="93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681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知识点三 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额定功率和实际功率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" name="矩形 3"/>
          <p:cNvSpPr/>
          <p:nvPr/>
        </p:nvSpPr>
        <p:spPr>
          <a:xfrm>
            <a:off x="608013" y="841375"/>
            <a:ext cx="81661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　　不同用电器的电功率一般不同，那么，在不同情况下，比如在不同电压下，同一个用电器的功率总是一样的吗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506413" y="1651000"/>
            <a:ext cx="8245475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将灯泡“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PZ220 40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”分别接在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110V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电压下观察灯泡亮度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6390" name="Picture 2" descr="DSC00051"/>
          <p:cNvPicPr>
            <a:picLocks noChangeAspect="1"/>
          </p:cNvPicPr>
          <p:nvPr/>
        </p:nvPicPr>
        <p:blipFill>
          <a:blip r:embed="rId2"/>
          <a:srcRect l="43843" t="13565" r="3348" b="22527"/>
          <a:stretch>
            <a:fillRect/>
          </a:stretch>
        </p:blipFill>
        <p:spPr>
          <a:xfrm>
            <a:off x="5241925" y="2241550"/>
            <a:ext cx="2719388" cy="248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2" descr="DSC00051"/>
          <p:cNvPicPr>
            <a:picLocks noChangeAspect="1"/>
          </p:cNvPicPr>
          <p:nvPr/>
        </p:nvPicPr>
        <p:blipFill>
          <a:blip r:embed="rId2"/>
          <a:srcRect l="75" t="13565" r="45972" b="22527"/>
          <a:stretch>
            <a:fillRect/>
          </a:stretch>
        </p:blipFill>
        <p:spPr>
          <a:xfrm>
            <a:off x="2128838" y="2241550"/>
            <a:ext cx="2778125" cy="2484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063875" y="4659313"/>
            <a:ext cx="113823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62700" y="4659313"/>
            <a:ext cx="11160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110V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423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4"/>
          <p:cNvSpPr/>
          <p:nvPr/>
        </p:nvSpPr>
        <p:spPr>
          <a:xfrm>
            <a:off x="457200" y="1223963"/>
            <a:ext cx="7996238" cy="1420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额定电压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：用电器正常工作时的电压。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额定电流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：用电器在额定电压下正常工作的电流。</a:t>
            </a:r>
            <a:endParaRPr lang="zh-CN" altLang="en-US" sz="2400" i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额定功率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：用电器在额定电压下工作时的功率。 </a:t>
            </a:r>
          </a:p>
        </p:txBody>
      </p:sp>
      <p:sp>
        <p:nvSpPr>
          <p:cNvPr id="17411" name="Rectangle 3"/>
          <p:cNvSpPr/>
          <p:nvPr/>
        </p:nvSpPr>
        <p:spPr>
          <a:xfrm>
            <a:off x="6874193" y="2087563"/>
            <a:ext cx="719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28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</a:p>
        </p:txBody>
      </p:sp>
      <p:sp>
        <p:nvSpPr>
          <p:cNvPr id="17412" name="Rectangle 4"/>
          <p:cNvSpPr/>
          <p:nvPr/>
        </p:nvSpPr>
        <p:spPr>
          <a:xfrm>
            <a:off x="5648325" y="1193800"/>
            <a:ext cx="8540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zh-CN" altLang="en-US" sz="28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</a:p>
        </p:txBody>
      </p:sp>
      <p:sp>
        <p:nvSpPr>
          <p:cNvPr id="17413" name="Text Box 15"/>
          <p:cNvSpPr txBox="1"/>
          <p:nvPr/>
        </p:nvSpPr>
        <p:spPr>
          <a:xfrm>
            <a:off x="7102475" y="16589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zh-CN" altLang="en-US" sz="28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7375" y="776288"/>
            <a:ext cx="8034338" cy="460375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实验表明，不同电压下，同一个用电器的电功率不一样大。</a:t>
            </a:r>
          </a:p>
        </p:txBody>
      </p:sp>
    </p:spTree>
    <p:extLst>
      <p:ext uri="{BB962C8B-B14F-4D97-AF65-F5344CB8AC3E}">
        <p14:creationId xmlns:p14="http://schemas.microsoft.com/office/powerpoint/2010/main" val="2881328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89230" y="255905"/>
            <a:ext cx="877125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在实际使用电器时，加在用电器上的电压，有时略高于或略低于额定电压，用电器也能工作。这时的电压叫做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实际电压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。用电器在实际电压下工作时的功率，叫做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实际功率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功率与电压的关系：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用电器容易损坏；</a:t>
            </a:r>
            <a:endParaRPr kumimoji="0" lang="zh-CN" altLang="zh-CN" sz="2400" b="1" kern="1200" cap="none" spc="0" normalizeH="0" baseline="0" noProof="0">
              <a:solidFill>
                <a:srgbClr val="FF0000"/>
              </a:solidFill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用电器正常工作；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用电器不能正常工作。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小灯泡的亮度取决于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实际功率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8011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34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charRg st="134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60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charRg st="160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88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charRg st="188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paper.tianjinwe.com/cskb/images/2006-11/29/116472238939029221016814105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863" y="166688"/>
            <a:ext cx="222885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3432175" y="1162050"/>
            <a:ext cx="500063" cy="571500"/>
          </a:xfrm>
          <a:prstGeom prst="wedgeRoundRectCallout">
            <a:avLst>
              <a:gd name="adj1" fmla="val -375232"/>
              <a:gd name="adj2" fmla="val 161694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717550" y="2376488"/>
            <a:ext cx="2143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普通照明灯</a:t>
            </a:r>
          </a:p>
        </p:txBody>
      </p:sp>
      <p:sp>
        <p:nvSpPr>
          <p:cNvPr id="12" name="椭圆形标注 11"/>
          <p:cNvSpPr/>
          <p:nvPr/>
        </p:nvSpPr>
        <p:spPr>
          <a:xfrm>
            <a:off x="3860800" y="1590675"/>
            <a:ext cx="714375" cy="642938"/>
          </a:xfrm>
          <a:prstGeom prst="wedgeEllipseCallout">
            <a:avLst>
              <a:gd name="adj1" fmla="val -16262"/>
              <a:gd name="adj2" fmla="val 22165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866265" y="3376930"/>
            <a:ext cx="58350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”表示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此灯的额定电压是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6146800" y="1733550"/>
            <a:ext cx="24003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”表示此灯的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额定功率为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40W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4718050" y="1233488"/>
            <a:ext cx="571500" cy="714375"/>
          </a:xfrm>
          <a:prstGeom prst="cloudCallout">
            <a:avLst>
              <a:gd name="adj1" fmla="val 211547"/>
              <a:gd name="adj2" fmla="val 9297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0030" y="3948430"/>
            <a:ext cx="86563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PZ</a:t>
            </a:r>
            <a:r>
              <a:rPr lang="zh-CN" altLang="en-US" sz="2400" b="1">
                <a:latin typeface="宋体" panose="02010600030101010101" pitchFamily="2" charset="-122"/>
              </a:rPr>
              <a:t>是普通照明灯泡中“普”和“照”的汉语拼音的第一个字母，表示灯泡的型号。</a:t>
            </a:r>
            <a:endParaRPr lang="zh-CN" altLang="en-US" sz="20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2391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 animBg="1"/>
      <p:bldP spid="13" grpId="0"/>
      <p:bldP spid="1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5420" y="241300"/>
            <a:ext cx="2578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【典例赏析】</a:t>
            </a:r>
            <a:endParaRPr lang="en-US" altLang="zh-CN" sz="2800" b="1"/>
          </a:p>
        </p:txBody>
      </p:sp>
      <p:sp>
        <p:nvSpPr>
          <p:cNvPr id="14338" name="矩形 3"/>
          <p:cNvSpPr/>
          <p:nvPr/>
        </p:nvSpPr>
        <p:spPr>
          <a:xfrm>
            <a:off x="1284288" y="236696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解：</a:t>
            </a:r>
          </a:p>
        </p:txBody>
      </p:sp>
      <p:graphicFrame>
        <p:nvGraphicFramePr>
          <p:cNvPr id="14339" name="对象 4"/>
          <p:cNvGraphicFramePr>
            <a:graphicFrameLocks noChangeAspect="1"/>
          </p:cNvGraphicFramePr>
          <p:nvPr/>
        </p:nvGraphicFramePr>
        <p:xfrm>
          <a:off x="1973263" y="2147888"/>
          <a:ext cx="337026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3" imgW="1752600" imgH="508000" progId="Equation.DSMT4">
                  <p:embed/>
                </p:oleObj>
              </mc:Choice>
              <mc:Fallback>
                <p:oleObj r:id="rId3" imgW="1752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3263" y="2147888"/>
                        <a:ext cx="3370262" cy="977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矩形 5"/>
          <p:cNvSpPr/>
          <p:nvPr/>
        </p:nvSpPr>
        <p:spPr>
          <a:xfrm>
            <a:off x="1924050" y="3125788"/>
            <a:ext cx="2041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正常工作电流</a:t>
            </a:r>
          </a:p>
        </p:txBody>
      </p:sp>
      <p:graphicFrame>
        <p:nvGraphicFramePr>
          <p:cNvPr id="14341" name="对象 7"/>
          <p:cNvGraphicFramePr>
            <a:graphicFrameLocks noChangeAspect="1"/>
          </p:cNvGraphicFramePr>
          <p:nvPr/>
        </p:nvGraphicFramePr>
        <p:xfrm>
          <a:off x="3965575" y="2898775"/>
          <a:ext cx="3217863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r:id="rId5" imgW="1625600" imgH="469900" progId="Equation.DSMT4">
                  <p:embed/>
                </p:oleObj>
              </mc:Choice>
              <mc:Fallback>
                <p:oleObj r:id="rId5" imgW="16256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5575" y="2898775"/>
                        <a:ext cx="3217863" cy="931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对象 9"/>
          <p:cNvGraphicFramePr>
            <a:graphicFrameLocks noChangeAspect="1"/>
          </p:cNvGraphicFramePr>
          <p:nvPr/>
        </p:nvGraphicFramePr>
        <p:xfrm>
          <a:off x="1989138" y="3748088"/>
          <a:ext cx="3554412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7" imgW="1854200" imgH="457200" progId="Equation.DSMT4">
                  <p:embed/>
                </p:oleObj>
              </mc:Choice>
              <mc:Fallback>
                <p:oleObj r:id="rId7" imgW="18542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9138" y="3748088"/>
                        <a:ext cx="3554412" cy="874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255" y="774700"/>
            <a:ext cx="85204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一盏标有“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  100W”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字样的电灯，它的电阻是多大？正常工作时通过灯丝的电流是多少？将它接到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110V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的电路中，它的实际电功率是多大？（不考虑温度对电阻的影响）</a:t>
            </a:r>
          </a:p>
        </p:txBody>
      </p:sp>
    </p:spTree>
    <p:extLst>
      <p:ext uri="{BB962C8B-B14F-4D97-AF65-F5344CB8AC3E}">
        <p14:creationId xmlns:p14="http://schemas.microsoft.com/office/powerpoint/2010/main" val="2380360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2463" y="409575"/>
            <a:ext cx="7681913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  800W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”的电炉，正常工作时电阻丝的电阻有多大？假如电路中的电压降低到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200V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，电阻丝的电阻不变，这时电炉实际的电功率有多大？</a:t>
            </a:r>
          </a:p>
        </p:txBody>
      </p:sp>
      <p:sp>
        <p:nvSpPr>
          <p:cNvPr id="5" name="矩形 4"/>
          <p:cNvSpPr/>
          <p:nvPr/>
        </p:nvSpPr>
        <p:spPr>
          <a:xfrm>
            <a:off x="1270000" y="1514475"/>
            <a:ext cx="70643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解：由                    得 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正常工作的电阻                                                  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实际电压为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200V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时，实际功率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4580" name="对象 4"/>
          <p:cNvGraphicFramePr>
            <a:graphicFrameLocks noChangeAspect="1"/>
          </p:cNvGraphicFramePr>
          <p:nvPr/>
        </p:nvGraphicFramePr>
        <p:xfrm>
          <a:off x="2311400" y="1533525"/>
          <a:ext cx="12985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3" imgW="635000" imgH="431800" progId="Equation.DSMT4">
                  <p:embed/>
                </p:oleObj>
              </mc:Choice>
              <mc:Fallback>
                <p:oleObj r:id="rId3" imgW="6350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1400" y="1533525"/>
                        <a:ext cx="129857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对象 5"/>
          <p:cNvGraphicFramePr>
            <a:graphicFrameLocks noChangeAspect="1"/>
          </p:cNvGraphicFramePr>
          <p:nvPr/>
        </p:nvGraphicFramePr>
        <p:xfrm>
          <a:off x="3622675" y="2214563"/>
          <a:ext cx="3582988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r:id="rId5" imgW="1816100" imgH="508000" progId="Equation.DSMT4">
                  <p:embed/>
                </p:oleObj>
              </mc:Choice>
              <mc:Fallback>
                <p:oleObj r:id="rId5" imgW="18161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2675" y="2214563"/>
                        <a:ext cx="3582988" cy="100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对象 6"/>
          <p:cNvGraphicFramePr>
            <a:graphicFrameLocks noChangeAspect="1"/>
          </p:cNvGraphicFramePr>
          <p:nvPr/>
        </p:nvGraphicFramePr>
        <p:xfrm>
          <a:off x="3152775" y="3630613"/>
          <a:ext cx="36163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r:id="rId7" imgW="1879600" imgH="457200" progId="Equation.DSMT4">
                  <p:embed/>
                </p:oleObj>
              </mc:Choice>
              <mc:Fallback>
                <p:oleObj r:id="rId7" imgW="18796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2775" y="3630613"/>
                        <a:ext cx="3616325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3373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9" name="Rectangle 2"/>
          <p:cNvSpPr/>
          <p:nvPr/>
        </p:nvSpPr>
        <p:spPr>
          <a:xfrm>
            <a:off x="415925" y="974725"/>
            <a:ext cx="4537075" cy="3194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观察电能表，常常可以发现：在使用一只节能灯时，表上铝盘转得慢，而在使用电热水器时，铝盘转得快。说明铝盘转动的快慢与用电器的种类有关！这两种用电器有什么不同？下面我们来看它们的铭牌。</a:t>
            </a:r>
          </a:p>
        </p:txBody>
      </p:sp>
      <p:pic>
        <p:nvPicPr>
          <p:cNvPr id="2" name="Picture 4" descr="D:\搜狗高速下载\59c84470c692bcf0cba2d4ca3b6453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288" y="984250"/>
            <a:ext cx="3178175" cy="3649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1"/>
          <p:cNvSpPr/>
          <p:nvPr/>
        </p:nvSpPr>
        <p:spPr>
          <a:xfrm>
            <a:off x="5807075" y="2798763"/>
            <a:ext cx="1741488" cy="211137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9612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68288"/>
            <a:ext cx="5341938" cy="593725"/>
            <a:chOff x="230" y="242"/>
            <a:chExt cx="8412" cy="93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537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知识点四   电功率的计算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849313" y="1490663"/>
            <a:ext cx="2814638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符号的意义及单位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: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663700" y="3255963"/>
            <a:ext cx="371792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I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-——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安培（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63700" y="2606675"/>
            <a:ext cx="371792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电压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伏特（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V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63700" y="2009775"/>
            <a:ext cx="3767138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功率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瓦特（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W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66763" y="3997325"/>
            <a:ext cx="7756525" cy="83185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注意：使用这个公式时，只有电流电压的单位是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安培、伏特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时，所测的功率的单位才是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瓦特。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11200" y="828675"/>
            <a:ext cx="5762625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电功率和电流、电压的关系：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_____.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0913" y="885825"/>
            <a:ext cx="8905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P=UI</a:t>
            </a:r>
            <a:endParaRPr kumimoji="0" lang="zh-CN" altLang="en-US" sz="2400" b="0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458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4" grpId="0"/>
      <p:bldP spid="15" grpId="0"/>
      <p:bldP spid="16" grpId="0" animBg="1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4325" y="1107123"/>
            <a:ext cx="8890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P=UI</a:t>
            </a:r>
            <a:endParaRPr kumimoji="0" lang="zh-CN" altLang="en-US" sz="2400" b="0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9220" name="对象 5"/>
          <p:cNvGraphicFramePr>
            <a:graphicFrameLocks noChangeAspect="1"/>
          </p:cNvGraphicFramePr>
          <p:nvPr/>
        </p:nvGraphicFramePr>
        <p:xfrm>
          <a:off x="3151188" y="929323"/>
          <a:ext cx="865187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r:id="rId3" imgW="431800" imgH="406400" progId="Equation.DSMT4">
                  <p:embed/>
                </p:oleObj>
              </mc:Choice>
              <mc:Fallback>
                <p:oleObj r:id="rId3" imgW="431800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1188" y="929323"/>
                        <a:ext cx="865187" cy="81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15963" y="2032000"/>
            <a:ext cx="8188325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电功率的基本公式               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UI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，适用于各种电路，即可用于计算各种类型用电器的电功率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电功率的两个推导公式              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所求的是消耗在电阻上的电功率，只有在电能全部转化为热能时才与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UI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相等。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P=I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优先用于串联电路；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优先用于并联电路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9223" name="对象 8"/>
          <p:cNvGraphicFramePr>
            <a:graphicFrameLocks noChangeAspect="1"/>
          </p:cNvGraphicFramePr>
          <p:nvPr/>
        </p:nvGraphicFramePr>
        <p:xfrm>
          <a:off x="3576638" y="1949450"/>
          <a:ext cx="9921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r:id="rId5" imgW="494665" imgH="405765" progId="Equation.DSMT4">
                  <p:embed/>
                </p:oleObj>
              </mc:Choice>
              <mc:Fallback>
                <p:oleObj r:id="rId5" imgW="494665" imgH="4057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6638" y="1949450"/>
                        <a:ext cx="992187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对象 9"/>
          <p:cNvGraphicFramePr>
            <a:graphicFrameLocks noChangeAspect="1"/>
          </p:cNvGraphicFramePr>
          <p:nvPr/>
        </p:nvGraphicFramePr>
        <p:xfrm>
          <a:off x="4178300" y="3027363"/>
          <a:ext cx="10080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r:id="rId7" imgW="520700" imgH="419100" progId="Equation.DSMT4">
                  <p:embed/>
                </p:oleObj>
              </mc:Choice>
              <mc:Fallback>
                <p:oleObj r:id="rId7" imgW="5207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78300" y="3027363"/>
                        <a:ext cx="1008063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对象 10"/>
          <p:cNvGraphicFramePr>
            <a:graphicFrameLocks noChangeAspect="1"/>
          </p:cNvGraphicFramePr>
          <p:nvPr/>
        </p:nvGraphicFramePr>
        <p:xfrm>
          <a:off x="5078413" y="4146550"/>
          <a:ext cx="1008062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r:id="rId9" imgW="520700" imgH="419100" progId="Equation.DSMT4">
                  <p:embed/>
                </p:oleObj>
              </mc:Choice>
              <mc:Fallback>
                <p:oleObj r:id="rId9" imgW="5207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78413" y="4146550"/>
                        <a:ext cx="1008062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6705" y="228600"/>
            <a:ext cx="3543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  <a:sym typeface="+mn-ea"/>
              </a:rPr>
              <a:t>【电功率的推导公式】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  <a:p>
            <a:endParaRPr lang="zh-CN" altLang="en-US" sz="2800"/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86350" y="901065"/>
          <a:ext cx="1929130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r:id="rId11" imgW="927100" imgH="419100" progId="Equation.KSEE3">
                  <p:embed/>
                </p:oleObj>
              </mc:Choice>
              <mc:Fallback>
                <p:oleObj r:id="rId11" imgW="927100" imgH="4191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86350" y="901065"/>
                        <a:ext cx="1929130" cy="872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53457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468313" y="377825"/>
            <a:ext cx="8207375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.如图所示，手电筒中的电流为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0.5 A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，电源为三节干电池，则该手电筒小灯泡的功率最接近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</a:p>
          <a:p>
            <a:pPr marL="533400" marR="0" lvl="0" indent="984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0.25 W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0.75 W</a:t>
            </a:r>
          </a:p>
          <a:p>
            <a:pPr marL="533400" marR="0" lvl="0" indent="984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2.25 W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kumimoji="0" lang="zh-CN" altLang="pl-PL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kumimoji="0" lang="pl-PL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9.00 W</a:t>
            </a:r>
          </a:p>
        </p:txBody>
      </p:sp>
      <p:sp>
        <p:nvSpPr>
          <p:cNvPr id="4" name="矩形 3"/>
          <p:cNvSpPr/>
          <p:nvPr/>
        </p:nvSpPr>
        <p:spPr>
          <a:xfrm>
            <a:off x="6076950" y="1169988"/>
            <a:ext cx="9350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3" name="Picture 10" descr="W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8545" y="2869565"/>
            <a:ext cx="3748405" cy="13811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160064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/>
          <p:nvPr/>
        </p:nvSpPr>
        <p:spPr>
          <a:xfrm>
            <a:off x="314325" y="377825"/>
            <a:ext cx="8218488" cy="3928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LED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灯是一种半导体新型节能灯。已知某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LED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灯在一定电压范围内的工作电流都是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0.02 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，只是在不同电压下发光颜色不同：当加在它上面的电压为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1.8 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时，它发红光；当加在它上面的电压为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1.4 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时，它发黄光；当加在它上面的电压为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3.2 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时，它发蓝光。将该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LED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灯与一定值电阻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R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串联后接在电压为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 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的电源两端时它发红光，则该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LED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灯的电功率是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__________W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，定值电阻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R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的阻值是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________Ω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itchFamily="18" charset="0"/>
              <a:ea typeface="Times New Roman" pitchFamily="18" charset="0"/>
              <a:sym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875" y="3273108"/>
            <a:ext cx="1657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3.6×10</a:t>
            </a:r>
            <a:r>
              <a:rPr lang="zh-CN" altLang="en-US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 baseline="30000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5813" y="3273425"/>
            <a:ext cx="10795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5020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3563" y="861060"/>
            <a:ext cx="8066088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）结合题目给出的条件对电路图进行分析，弄清电路的连接方式，建立直观的物理图景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  <a:p>
            <a:pPr marL="0" marR="0" lvl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）挖掘题中隐含的已知条件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例如：灯正常发光，则暗示它两端的电压等于它的额定电压，它的功率等于额定功率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题目给出用电器的额定电压，额定功率，那么用电器的电阻可以求出，这就是隐含的条件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  <a:p>
            <a:pPr marL="0" marR="0" lvl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）具体的解题方法可用分析法（从所求量到已知量）或综合法（从已知条件到所求量）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可以将电功率问题转化成电流、电压和电阻的问题，再结合欧姆定律和电路特点求解，也可以利用题目的已知条件，或电路特点揭示的等量关系列方程求解，还可以建立中间量，列比例式等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cs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254000"/>
            <a:ext cx="509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电功率计算题的方法</a:t>
            </a:r>
          </a:p>
        </p:txBody>
      </p:sp>
    </p:spTree>
    <p:extLst>
      <p:ext uri="{BB962C8B-B14F-4D97-AF65-F5344CB8AC3E}">
        <p14:creationId xmlns:p14="http://schemas.microsoft.com/office/powerpoint/2010/main" val="12425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40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2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32" end="2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/>
          <p:nvPr/>
        </p:nvSpPr>
        <p:spPr>
          <a:xfrm>
            <a:off x="1284288" y="212566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解：</a:t>
            </a:r>
          </a:p>
        </p:txBody>
      </p:sp>
      <p:graphicFrame>
        <p:nvGraphicFramePr>
          <p:cNvPr id="14339" name="对象 4"/>
          <p:cNvGraphicFramePr>
            <a:graphicFrameLocks noChangeAspect="1"/>
          </p:cNvGraphicFramePr>
          <p:nvPr/>
        </p:nvGraphicFramePr>
        <p:xfrm>
          <a:off x="1973263" y="1906588"/>
          <a:ext cx="337026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r:id="rId3" imgW="1752600" imgH="508000" progId="Equation.DSMT4">
                  <p:embed/>
                </p:oleObj>
              </mc:Choice>
              <mc:Fallback>
                <p:oleObj r:id="rId3" imgW="1752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3263" y="1906588"/>
                        <a:ext cx="3370262" cy="977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矩形 5"/>
          <p:cNvSpPr/>
          <p:nvPr/>
        </p:nvSpPr>
        <p:spPr>
          <a:xfrm>
            <a:off x="1924050" y="2884488"/>
            <a:ext cx="2041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正常工作电流</a:t>
            </a:r>
          </a:p>
        </p:txBody>
      </p:sp>
      <p:graphicFrame>
        <p:nvGraphicFramePr>
          <p:cNvPr id="14341" name="对象 7"/>
          <p:cNvGraphicFramePr>
            <a:graphicFrameLocks noChangeAspect="1"/>
          </p:cNvGraphicFramePr>
          <p:nvPr/>
        </p:nvGraphicFramePr>
        <p:xfrm>
          <a:off x="3965575" y="2657475"/>
          <a:ext cx="3217863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r:id="rId5" imgW="1625600" imgH="469900" progId="Equation.DSMT4">
                  <p:embed/>
                </p:oleObj>
              </mc:Choice>
              <mc:Fallback>
                <p:oleObj r:id="rId5" imgW="16256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5575" y="2657475"/>
                        <a:ext cx="3217863" cy="931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对象 9"/>
          <p:cNvGraphicFramePr>
            <a:graphicFrameLocks noChangeAspect="1"/>
          </p:cNvGraphicFramePr>
          <p:nvPr/>
        </p:nvGraphicFramePr>
        <p:xfrm>
          <a:off x="1989138" y="3557588"/>
          <a:ext cx="3554412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r:id="rId7" imgW="1854200" imgH="457200" progId="Equation.DSMT4">
                  <p:embed/>
                </p:oleObj>
              </mc:Choice>
              <mc:Fallback>
                <p:oleObj r:id="rId7" imgW="18542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9138" y="3557588"/>
                        <a:ext cx="3554412" cy="874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93738" y="381000"/>
            <a:ext cx="7859713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一盏标有“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  100W”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字样的电灯，它的电阻是多大？正常工作时通过灯丝的电流是多少？将它接到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110V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的电路中，它的实际电功率是多大？（不考虑温度对电阻的影响）</a:t>
            </a:r>
          </a:p>
        </p:txBody>
      </p:sp>
    </p:spTree>
    <p:extLst>
      <p:ext uri="{BB962C8B-B14F-4D97-AF65-F5344CB8AC3E}">
        <p14:creationId xmlns:p14="http://schemas.microsoft.com/office/powerpoint/2010/main" val="637989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3238" y="949325"/>
            <a:ext cx="824230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一位电视记者在讲到某工厂上半年共节电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5000kW·h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的时候，手举一只理发用电吹风说：“我这只电吹风是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500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瓦的，也就是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0.5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千瓦，这个厂节省的电力可以开动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10000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个这样的电吹风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”这位记者错在哪里？</a:t>
            </a:r>
          </a:p>
        </p:txBody>
      </p:sp>
      <p:sp>
        <p:nvSpPr>
          <p:cNvPr id="6" name="矩形 5"/>
          <p:cNvSpPr/>
          <p:nvPr/>
        </p:nvSpPr>
        <p:spPr>
          <a:xfrm>
            <a:off x="503238" y="3352800"/>
            <a:ext cx="82423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解：“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5000kW·h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”是节约的电能，而不是供电的电功率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5000kW.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0" y="268288"/>
            <a:ext cx="5341938" cy="593725"/>
            <a:chOff x="230" y="242"/>
            <a:chExt cx="8412" cy="93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2062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课堂作业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extLst>
      <p:ext uri="{BB962C8B-B14F-4D97-AF65-F5344CB8AC3E}">
        <p14:creationId xmlns:p14="http://schemas.microsoft.com/office/powerpoint/2010/main" val="15980220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TextBox 18"/>
          <p:cNvSpPr txBox="1"/>
          <p:nvPr/>
        </p:nvSpPr>
        <p:spPr>
          <a:xfrm>
            <a:off x="88265" y="325755"/>
            <a:ext cx="86048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220V  800 W”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的电炉，正常工作时电阻丝的电阻有多大？假如电路中的电压降低到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200V,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电阻丝的电阻不变，这时电炉实际的电功率有多大？</a:t>
            </a:r>
            <a:endParaRPr lang="en-US" altLang="zh-CN" sz="2400" b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6150" y="2271713"/>
            <a:ext cx="728980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解：由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得                                            </a:t>
            </a:r>
            <a:r>
              <a:rPr kumimoji="0" lang="zh-CN" altLang="el-GR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        当电压降低到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200 V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时，电炉的实际功率</a:t>
            </a: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</p:txBody>
      </p:sp>
      <p:graphicFrame>
        <p:nvGraphicFramePr>
          <p:cNvPr id="26" name="Object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949450" y="2195513"/>
          <a:ext cx="1565275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r:id="rId3" imgW="800100" imgH="419100" progId="Equation.DSMT4">
                  <p:embed/>
                </p:oleObj>
              </mc:Choice>
              <mc:Fallback>
                <p:oleObj r:id="rId3" imgW="8001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9450" y="2195513"/>
                        <a:ext cx="1565275" cy="81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44925" y="2181225"/>
          <a:ext cx="3382963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r:id="rId5" imgW="1726565" imgH="482600" progId="Equation.DSMT4">
                  <p:embed/>
                </p:oleObj>
              </mc:Choice>
              <mc:Fallback>
                <p:oleObj r:id="rId5" imgW="1726565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44925" y="2181225"/>
                        <a:ext cx="3382963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717675" y="3575050"/>
          <a:ext cx="41021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r:id="rId7" imgW="2095500" imgH="431800" progId="Equation.DSMT4">
                  <p:embed/>
                </p:oleObj>
              </mc:Choice>
              <mc:Fallback>
                <p:oleObj r:id="rId7" imgW="20955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17675" y="3575050"/>
                        <a:ext cx="4102100" cy="841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6262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Box 18"/>
          <p:cNvSpPr txBox="1"/>
          <p:nvPr/>
        </p:nvSpPr>
        <p:spPr>
          <a:xfrm>
            <a:off x="622300" y="427355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某次雷电的电流约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电压约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放电时间约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0.001s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。这次雷电的电功率约多少千瓦？释放多少能量？</a:t>
            </a:r>
            <a:endParaRPr lang="zh-CN" altLang="en-US" sz="2400" b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9150" y="1801813"/>
            <a:ext cx="75184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UI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得雷电的电功率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P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V×2×10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kW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释放的能量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Pt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W×0.001 s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J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948061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8275" y="154305"/>
            <a:ext cx="8724900" cy="28613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如图所示电路，电源电压保持不变，当滑动变阻器的滑片滑到</a:t>
            </a:r>
            <a:r>
              <a:rPr kumimoji="0" lang="en-US" altLang="zh-CN" sz="2400" b="1" i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点时，电压表示数为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4V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，灯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正常发 光；当滑动变阻器的滑片滑到</a:t>
            </a:r>
            <a:r>
              <a:rPr kumimoji="0" lang="en-US" altLang="zh-CN" sz="2400" b="1" i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点时，电压表的示数是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8V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。已知灯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的电阻为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4Ω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，电阻 </a:t>
            </a:r>
            <a:r>
              <a:rPr kumimoji="0" lang="en-US" altLang="zh-CN" sz="2400" b="1" i="1" kern="1200" cap="none" spc="0" normalizeH="0" baseline="0" noProof="0" err="1"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1" kern="1200" cap="none" spc="0" normalizeH="0" baseline="-25000" noProof="0" err="1">
                <a:latin typeface="+mn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＝</a:t>
            </a:r>
            <a:r>
              <a:rPr kumimoji="0" lang="en-US" altLang="zh-CN" sz="2400" b="1" i="1" kern="1200" cap="none" spc="0" normalizeH="0" baseline="0" noProof="0" err="1"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1" kern="1200" cap="none" spc="0" normalizeH="0" baseline="-25000" noProof="0" err="1"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/4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， 则灯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的额定功率是（         ）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2W        B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4W         C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8W       D</a:t>
            </a:r>
            <a:r>
              <a:rPr kumimoji="0" lang="zh-CN" altLang="en-US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en-US" altLang="zh-CN" sz="24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rPr>
              <a:t>16W </a:t>
            </a:r>
          </a:p>
        </p:txBody>
      </p:sp>
      <p:sp>
        <p:nvSpPr>
          <p:cNvPr id="36" name="Text Box 38"/>
          <p:cNvSpPr txBox="1"/>
          <p:nvPr/>
        </p:nvSpPr>
        <p:spPr>
          <a:xfrm>
            <a:off x="5059363" y="19542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15364" name="组合 2"/>
          <p:cNvGrpSpPr/>
          <p:nvPr/>
        </p:nvGrpSpPr>
        <p:grpSpPr>
          <a:xfrm>
            <a:off x="2221230" y="3149600"/>
            <a:ext cx="3681095" cy="1652905"/>
            <a:chOff x="2220913" y="2882900"/>
            <a:chExt cx="4024312" cy="1919288"/>
          </a:xfrm>
        </p:grpSpPr>
        <p:grpSp>
          <p:nvGrpSpPr>
            <p:cNvPr id="15365" name="Group 5"/>
            <p:cNvGrpSpPr/>
            <p:nvPr/>
          </p:nvGrpSpPr>
          <p:grpSpPr>
            <a:xfrm>
              <a:off x="2220913" y="2933700"/>
              <a:ext cx="4024312" cy="1868488"/>
              <a:chOff x="5700" y="12663"/>
              <a:chExt cx="2626" cy="1296"/>
            </a:xfrm>
          </p:grpSpPr>
          <p:sp>
            <p:nvSpPr>
              <p:cNvPr id="34" name="Oval 12"/>
              <p:cNvSpPr>
                <a:spLocks noChangeArrowheads="1"/>
              </p:cNvSpPr>
              <p:nvPr/>
            </p:nvSpPr>
            <p:spPr bwMode="auto">
              <a:xfrm>
                <a:off x="6202" y="13335"/>
                <a:ext cx="294" cy="303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Line 14"/>
              <p:cNvSpPr>
                <a:spLocks noChangeShapeType="1"/>
              </p:cNvSpPr>
              <p:nvPr/>
            </p:nvSpPr>
            <p:spPr bwMode="auto">
              <a:xfrm>
                <a:off x="6298" y="13072"/>
                <a:ext cx="427" cy="1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" name="Line 15"/>
              <p:cNvSpPr>
                <a:spLocks noChangeShapeType="1"/>
              </p:cNvSpPr>
              <p:nvPr/>
            </p:nvSpPr>
            <p:spPr bwMode="auto">
              <a:xfrm flipV="1">
                <a:off x="6784" y="13049"/>
                <a:ext cx="58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" name="Rectangle 16"/>
              <p:cNvSpPr>
                <a:spLocks noChangeArrowheads="1"/>
              </p:cNvSpPr>
              <p:nvPr/>
            </p:nvSpPr>
            <p:spPr bwMode="auto">
              <a:xfrm>
                <a:off x="7332" y="12963"/>
                <a:ext cx="556" cy="152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 flipV="1">
                <a:off x="5704" y="13077"/>
                <a:ext cx="29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" name="Line 18"/>
              <p:cNvSpPr>
                <a:spLocks noChangeShapeType="1"/>
              </p:cNvSpPr>
              <p:nvPr/>
            </p:nvSpPr>
            <p:spPr bwMode="auto">
              <a:xfrm flipV="1">
                <a:off x="6496" y="13473"/>
                <a:ext cx="5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" name="Line 19"/>
              <p:cNvSpPr>
                <a:spLocks noChangeShapeType="1"/>
              </p:cNvSpPr>
              <p:nvPr/>
            </p:nvSpPr>
            <p:spPr bwMode="auto">
              <a:xfrm flipH="1">
                <a:off x="7052" y="13053"/>
                <a:ext cx="0" cy="40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8" name="Line 20"/>
              <p:cNvSpPr>
                <a:spLocks noChangeShapeType="1"/>
              </p:cNvSpPr>
              <p:nvPr/>
            </p:nvSpPr>
            <p:spPr bwMode="auto">
              <a:xfrm flipH="1">
                <a:off x="5702" y="13074"/>
                <a:ext cx="0" cy="85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" name="Line 21"/>
              <p:cNvSpPr>
                <a:spLocks noChangeShapeType="1"/>
              </p:cNvSpPr>
              <p:nvPr/>
            </p:nvSpPr>
            <p:spPr bwMode="auto">
              <a:xfrm flipH="1">
                <a:off x="7516" y="12663"/>
                <a:ext cx="0" cy="3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" name="Line 22"/>
              <p:cNvSpPr>
                <a:spLocks noChangeShapeType="1"/>
              </p:cNvSpPr>
              <p:nvPr/>
            </p:nvSpPr>
            <p:spPr bwMode="auto">
              <a:xfrm>
                <a:off x="7516" y="12663"/>
                <a:ext cx="81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" name="Line 23"/>
              <p:cNvSpPr>
                <a:spLocks noChangeShapeType="1"/>
              </p:cNvSpPr>
              <p:nvPr/>
            </p:nvSpPr>
            <p:spPr bwMode="auto">
              <a:xfrm flipH="1">
                <a:off x="8326" y="12669"/>
                <a:ext cx="0" cy="127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" name="Line 24"/>
              <p:cNvSpPr>
                <a:spLocks noChangeShapeType="1"/>
              </p:cNvSpPr>
              <p:nvPr/>
            </p:nvSpPr>
            <p:spPr bwMode="auto">
              <a:xfrm flipH="1">
                <a:off x="6998" y="13947"/>
                <a:ext cx="132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Line 25"/>
              <p:cNvSpPr>
                <a:spLocks noChangeShapeType="1"/>
              </p:cNvSpPr>
              <p:nvPr/>
            </p:nvSpPr>
            <p:spPr bwMode="auto">
              <a:xfrm flipH="1">
                <a:off x="6718" y="12861"/>
                <a:ext cx="0" cy="37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Line 26"/>
              <p:cNvSpPr>
                <a:spLocks noChangeShapeType="1"/>
              </p:cNvSpPr>
              <p:nvPr/>
            </p:nvSpPr>
            <p:spPr bwMode="auto">
              <a:xfrm flipH="1">
                <a:off x="6788" y="12945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15387" name="Group 27"/>
              <p:cNvGrpSpPr/>
              <p:nvPr/>
            </p:nvGrpSpPr>
            <p:grpSpPr>
              <a:xfrm>
                <a:off x="6010" y="12912"/>
                <a:ext cx="281" cy="315"/>
                <a:chOff x="7087" y="11625"/>
                <a:chExt cx="320" cy="360"/>
              </a:xfrm>
            </p:grpSpPr>
            <p:sp>
              <p:nvSpPr>
                <p:cNvPr id="31" name="Oval 28"/>
                <p:cNvSpPr>
                  <a:spLocks noChangeArrowheads="1"/>
                </p:cNvSpPr>
                <p:nvPr/>
              </p:nvSpPr>
              <p:spPr bwMode="auto">
                <a:xfrm>
                  <a:off x="7087" y="11625"/>
                  <a:ext cx="324" cy="360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32" name="Line 29"/>
                <p:cNvSpPr>
                  <a:spLocks noChangeShapeType="1"/>
                </p:cNvSpPr>
                <p:nvPr/>
              </p:nvSpPr>
              <p:spPr bwMode="auto">
                <a:xfrm>
                  <a:off x="7120" y="11705"/>
                  <a:ext cx="251" cy="21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33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7130" y="11689"/>
                  <a:ext cx="250" cy="23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>
                <a:off x="5700" y="13479"/>
                <a:ext cx="50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>
                <a:off x="5710" y="13931"/>
                <a:ext cx="103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Oval 33"/>
              <p:cNvSpPr>
                <a:spLocks noChangeArrowheads="1"/>
              </p:cNvSpPr>
              <p:nvPr/>
            </p:nvSpPr>
            <p:spPr bwMode="auto">
              <a:xfrm>
                <a:off x="6754" y="13914"/>
                <a:ext cx="52" cy="45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9" name="Line 34"/>
              <p:cNvSpPr>
                <a:spLocks noChangeShapeType="1"/>
              </p:cNvSpPr>
              <p:nvPr/>
            </p:nvSpPr>
            <p:spPr bwMode="auto">
              <a:xfrm flipV="1">
                <a:off x="6794" y="13794"/>
                <a:ext cx="393" cy="1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789238" y="2882900"/>
              <a:ext cx="374650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L</a:t>
              </a:r>
              <a:endParaRPr kumimoji="0" lang="zh-CN" altLang="en-US" sz="2000" b="1" kern="1200" cap="none" spc="0" normalizeH="0" baseline="0" noProof="0">
                <a:latin typeface="+mn-lt"/>
                <a:ea typeface="黑体" pitchFamily="49" charset="-122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668838" y="2901950"/>
              <a:ext cx="376237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0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94038" y="3890963"/>
              <a:ext cx="376237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V</a:t>
              </a:r>
              <a:endParaRPr kumimoji="0" lang="zh-CN" altLang="en-US" sz="20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87775" y="4298950"/>
              <a:ext cx="374650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S</a:t>
              </a:r>
              <a:endParaRPr kumimoji="0" lang="zh-CN" altLang="en-US" sz="2000" b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608513" y="3467100"/>
              <a:ext cx="488950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i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000" b="1" i="1" kern="1200" cap="none" spc="0" normalizeH="0" baseline="0" noProof="0">
                <a:latin typeface="+mn-lt"/>
                <a:ea typeface="黑体" pitchFamily="49" charset="-122"/>
                <a:cs typeface="+mn-cs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41888" y="2974975"/>
              <a:ext cx="490537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i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000" b="1" i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448300" y="3484563"/>
              <a:ext cx="490538" cy="4630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2000" b="1" i="1" kern="1200" cap="none" spc="0" normalizeH="0" baseline="0" noProof="0"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000" b="1" i="1" kern="1200" cap="none" spc="0" normalizeH="0" baseline="0" noProof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5389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744200" y="10909300"/>
            <a:ext cx="304800" cy="317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6351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搜狗高速下载\快速保存图片\image024.jpg"/>
          <p:cNvPicPr>
            <a:picLocks noChangeAspect="1"/>
          </p:cNvPicPr>
          <p:nvPr/>
        </p:nvPicPr>
        <p:blipFill>
          <a:blip r:embed="rId2"/>
          <a:srcRect b="13380"/>
          <a:stretch>
            <a:fillRect/>
          </a:stretch>
        </p:blipFill>
        <p:spPr>
          <a:xfrm>
            <a:off x="4452938" y="628650"/>
            <a:ext cx="359251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/>
          <p:cNvSpPr/>
          <p:nvPr/>
        </p:nvSpPr>
        <p:spPr>
          <a:xfrm>
            <a:off x="405130" y="2714625"/>
            <a:ext cx="829754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节能灯上的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24W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和电热水器上的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2200 W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的字样是什么意思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" name="矩形 7"/>
          <p:cNvSpPr/>
          <p:nvPr/>
        </p:nvSpPr>
        <p:spPr>
          <a:xfrm>
            <a:off x="6188075" y="1731963"/>
            <a:ext cx="1617663" cy="363537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6149" name="Picture 6" descr="E:\R九物下\第十八章 电功率\第2节 电功率\图18.2-1 灯泡上的“24W”字样是什么意思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788" y="334963"/>
            <a:ext cx="2208212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86410" y="3635375"/>
            <a:ext cx="79832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【预设回答】灯泡上的“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24 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”和电吹风机上的“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2200 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”表示消耗电能的快慢，“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800 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”比“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40 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”灯泡消耗电能快！物理学中用电功率表示消耗电能的快慢！</a:t>
            </a:r>
          </a:p>
        </p:txBody>
      </p:sp>
    </p:spTree>
    <p:extLst>
      <p:ext uri="{BB962C8B-B14F-4D97-AF65-F5344CB8AC3E}">
        <p14:creationId xmlns:p14="http://schemas.microsoft.com/office/powerpoint/2010/main" val="2077349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80988"/>
            <a:ext cx="5341938" cy="581025"/>
            <a:chOff x="230" y="262"/>
            <a:chExt cx="8412" cy="91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62"/>
              <a:ext cx="393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电功率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1" name="TextBox 9"/>
          <p:cNvSpPr txBox="1"/>
          <p:nvPr/>
        </p:nvSpPr>
        <p:spPr>
          <a:xfrm>
            <a:off x="628650" y="1041400"/>
            <a:ext cx="79425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物理意义</a:t>
            </a:r>
            <a:r>
              <a:rPr lang="zh-CN" altLang="en-US" sz="2400" b="1">
                <a:latin typeface="Times New Roman" panose="02020603050405020304" pitchFamily="18" charset="0"/>
              </a:rPr>
              <a:t>：为了表示电流做功的快慢引入电功率的概念。</a:t>
            </a:r>
          </a:p>
          <a:p>
            <a:pPr>
              <a:lnSpc>
                <a:spcPct val="125000"/>
              </a:lnSpc>
            </a:pPr>
            <a:r>
              <a:rPr lang="zh-CN" altLang="en-US" sz="2400" b="1">
                <a:latin typeface="Times New Roman" panose="02020603050405020304" pitchFamily="18" charset="0"/>
              </a:rPr>
              <a:t> 电功率的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单位</a:t>
            </a:r>
            <a:r>
              <a:rPr lang="zh-CN" altLang="en-US" sz="2400" b="1">
                <a:latin typeface="Times New Roman" panose="02020603050405020304" pitchFamily="18" charset="0"/>
              </a:rPr>
              <a:t>是瓦特</a:t>
            </a:r>
            <a:r>
              <a:rPr lang="en-US" altLang="zh-CN" sz="2400" b="1">
                <a:latin typeface="Times New Roman" panose="02020603050405020304" pitchFamily="18" charset="0"/>
              </a:rPr>
              <a:t>(W)</a:t>
            </a:r>
            <a:r>
              <a:rPr lang="zh-CN" altLang="en-US" sz="2400" b="1">
                <a:latin typeface="Times New Roman" panose="02020603050405020304" pitchFamily="18" charset="0"/>
              </a:rPr>
              <a:t>（符号 </a:t>
            </a:r>
            <a:r>
              <a:rPr lang="en-US" altLang="zh-CN" sz="2400" b="1">
                <a:latin typeface="Times New Roman" panose="02020603050405020304" pitchFamily="18" charset="0"/>
              </a:rPr>
              <a:t>J/s</a:t>
            </a:r>
            <a:r>
              <a:rPr lang="zh-CN" altLang="en-US" sz="2400" b="1">
                <a:latin typeface="Times New Roman" panose="02020603050405020304" pitchFamily="18" charset="0"/>
              </a:rPr>
              <a:t>），千瓦</a:t>
            </a:r>
          </a:p>
          <a:p>
            <a:pPr algn="ctr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1kW=10</a:t>
            </a:r>
            <a:r>
              <a:rPr lang="en-US" altLang="zh-CN" sz="2400" b="1" baseline="30000"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</a:rPr>
              <a:t> W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468245"/>
            <a:ext cx="3695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7815" y="3021330"/>
            <a:ext cx="268605" cy="2019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74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6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>
                                            <p:txEl>
                                              <p:charRg st="6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KRN}L0SC_A9J7_P%1Y9$Y(I"/>
          <p:cNvPicPr>
            <a:picLocks noChangeAspect="1"/>
          </p:cNvPicPr>
          <p:nvPr/>
        </p:nvPicPr>
        <p:blipFill>
          <a:blip r:embed="rId2"/>
          <a:srcRect t="4727" b="6384"/>
          <a:stretch>
            <a:fillRect/>
          </a:stretch>
        </p:blipFill>
        <p:spPr>
          <a:xfrm>
            <a:off x="542925" y="957263"/>
            <a:ext cx="816610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68288" y="320675"/>
            <a:ext cx="3021013" cy="461963"/>
          </a:xfrm>
          <a:prstGeom prst="rect">
            <a:avLst/>
          </a:prstGeom>
          <a:gradFill flip="none" rotWithShape="1">
            <a:gsLst>
              <a:gs pos="0">
                <a:srgbClr val="5E6EE4"/>
              </a:gs>
              <a:gs pos="34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</a:gradFill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不同电器电功率</a:t>
            </a:r>
          </a:p>
        </p:txBody>
      </p:sp>
    </p:spTree>
    <p:extLst>
      <p:ext uri="{BB962C8B-B14F-4D97-AF65-F5344CB8AC3E}">
        <p14:creationId xmlns:p14="http://schemas.microsoft.com/office/powerpoint/2010/main" val="420011920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4225" y="493713"/>
            <a:ext cx="72739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）电功率的定义：电功率等于电功与时间之比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988" y="1204913"/>
            <a:ext cx="29908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）电功率的公式：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graphicFrame>
        <p:nvGraphicFramePr>
          <p:cNvPr id="10244" name="对象 3"/>
          <p:cNvGraphicFramePr>
            <a:graphicFrameLocks noChangeAspect="1"/>
          </p:cNvGraphicFramePr>
          <p:nvPr/>
        </p:nvGraphicFramePr>
        <p:xfrm>
          <a:off x="3779838" y="1031875"/>
          <a:ext cx="9874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3" imgW="494665" imgH="405765" progId="Equation.DSMT4">
                  <p:embed/>
                </p:oleObj>
              </mc:Choice>
              <mc:Fallback>
                <p:oleObj r:id="rId3" imgW="494665" imgH="4057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9838" y="1031875"/>
                        <a:ext cx="987425" cy="808038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395413" y="3697288"/>
            <a:ext cx="3262313" cy="392113"/>
          </a:xfrm>
          <a:prstGeom prst="rect">
            <a:avLst/>
          </a:prstGeom>
          <a:noFill/>
          <a:ln>
            <a:noFill/>
          </a:ln>
        </p:spPr>
        <p:txBody>
          <a:bodyPr lIns="18000" tIns="10800" rIns="0" bIns="10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Pt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sz="24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UIt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，则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230563" y="2063750"/>
            <a:ext cx="2324100" cy="390525"/>
          </a:xfrm>
          <a:prstGeom prst="rect">
            <a:avLst/>
          </a:prstGeom>
          <a:noFill/>
          <a:ln>
            <a:noFill/>
          </a:ln>
        </p:spPr>
        <p:txBody>
          <a:bodyPr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——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焦耳（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246438" y="2525713"/>
            <a:ext cx="2308225" cy="390525"/>
          </a:xfrm>
          <a:prstGeom prst="rect">
            <a:avLst/>
          </a:prstGeom>
          <a:noFill/>
          <a:ln>
            <a:noFill/>
          </a:ln>
        </p:spPr>
        <p:txBody>
          <a:bodyPr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——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秒（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252788" y="3000375"/>
            <a:ext cx="2301875" cy="390525"/>
          </a:xfrm>
          <a:prstGeom prst="rect">
            <a:avLst/>
          </a:prstGeom>
          <a:noFill/>
          <a:ln>
            <a:noFill/>
          </a:ln>
        </p:spPr>
        <p:txBody>
          <a:bodyPr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——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瓦特（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12" name="矩形 11"/>
          <p:cNvSpPr/>
          <p:nvPr/>
        </p:nvSpPr>
        <p:spPr>
          <a:xfrm>
            <a:off x="4449763" y="3678238"/>
            <a:ext cx="1185863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UI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07334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5420" y="241300"/>
            <a:ext cx="2578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【典例赏析】</a:t>
            </a:r>
            <a:endParaRPr lang="en-US" altLang="zh-CN" sz="2800" b="1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42925" y="881063"/>
            <a:ext cx="7786688" cy="309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533400" marR="0" lvl="0" indent="-5334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.手电筒的电功率约为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W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，它表示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.手电筒在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s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内消耗的电能是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W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.手电筒在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s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内消耗的电功率是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J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.手电筒在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s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内消耗的电能是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J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.手电筒在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s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内消耗的电能是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 J/s</a:t>
            </a:r>
            <a:endParaRPr kumimoji="0" lang="en-US" altLang="zh-CN" sz="2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99163" y="1063625"/>
            <a:ext cx="5651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6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886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2280" y="373063"/>
            <a:ext cx="8218488" cy="373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智能手机耗电达到一定量时，会自动提示用户采用“省电模式”，在这种模式下，可延长电池的供电时间，原因是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.降低了电池的输出电压</a:t>
            </a:r>
          </a:p>
          <a:p>
            <a:pPr marL="0" marR="0" lvl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.减小了电池的输出电流</a:t>
            </a:r>
          </a:p>
          <a:p>
            <a:pPr marL="0" marR="0" lvl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.减小了电子线路的电阻</a:t>
            </a:r>
          </a:p>
          <a:p>
            <a:pPr marL="0" marR="0" lvl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.增大了电池的输出功率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0855" y="1516063"/>
            <a:ext cx="5651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96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/>
          <p:nvPr/>
        </p:nvSpPr>
        <p:spPr>
          <a:xfrm>
            <a:off x="462280" y="324485"/>
            <a:ext cx="8218488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.襄阳谷城县一位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25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岁农民自建“屋顶发电站”，如图所示，太阳晒一晒就能发电。这组光伏发电设备白天每小时可发电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度，则该设备白天的电功率是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________kW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600" b="1">
              <a:latin typeface="Times New Roman" pitchFamily="18" charset="0"/>
              <a:ea typeface="Times New Roman" pitchFamily="18" charset="0"/>
              <a:sym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97713" y="1597025"/>
            <a:ext cx="5651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920" y="2150745"/>
            <a:ext cx="38195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6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2621</Words>
  <Application>Microsoft Office PowerPoint</Application>
  <PresentationFormat>全屏显示(16:9)</PresentationFormat>
  <Paragraphs>148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Office 主题</vt:lpstr>
      <vt:lpstr>Equation.DSMT4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2020-09-07T12:55:39Z</dcterms:created>
  <dcterms:modified xsi:type="dcterms:W3CDTF">2020-09-07T13:06:36Z</dcterms:modified>
</cp:coreProperties>
</file>